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3" r:id="rId2"/>
    <p:sldMasterId id="2147483730" r:id="rId3"/>
    <p:sldMasterId id="2147483718" r:id="rId4"/>
  </p:sldMasterIdLst>
  <p:notesMasterIdLst>
    <p:notesMasterId r:id="rId20"/>
  </p:notesMasterIdLst>
  <p:sldIdLst>
    <p:sldId id="270" r:id="rId5"/>
    <p:sldId id="259" r:id="rId6"/>
    <p:sldId id="256" r:id="rId7"/>
    <p:sldId id="257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00" autoAdjust="0"/>
  </p:normalViewPr>
  <p:slideViewPr>
    <p:cSldViewPr snapToGrid="0">
      <p:cViewPr varScale="1">
        <p:scale>
          <a:sx n="60" d="100"/>
          <a:sy n="60" d="100"/>
        </p:scale>
        <p:origin x="566" y="-1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CB4F3-C057-43CB-89DA-019A7CDA9C2C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C6028-280D-47B5-A7CE-2B9A4E611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5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year history – Trending up and expected to continue for 2020.  Events all have a + and the POS and NEG chords are associated with those events.  Many of the reported positive events are single POS.  Also, many times a distant (non-constraining) NEG is not reported.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C6028-280D-47B5-A7CE-2B9A4E6115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and Joan Dunham are prolific observers and most times deploy multiple chords.  Paul </a:t>
            </a:r>
            <a:r>
              <a:rPr lang="en-US" dirty="0" err="1"/>
              <a:t>Maley</a:t>
            </a:r>
            <a:r>
              <a:rPr lang="en-US" dirty="0"/>
              <a:t> is very consistent observer and has by far the most positive events.  Roger and Steve also deploy multiples on a regular basis and I do whenever possible.  Impressive that Dave </a:t>
            </a:r>
            <a:r>
              <a:rPr lang="en-US" dirty="0" err="1"/>
              <a:t>Oesper</a:t>
            </a:r>
            <a:r>
              <a:rPr lang="en-US" dirty="0"/>
              <a:t> and Chris Anderson are fixed site observers.  A testament to how many nights they spend observing to be able to produce that number of positives from one location.  Also they file a huge number of miss reports. Tony and Wayne are also vey regular observers and take advantage of the many clear the Arizona nights.  </a:t>
            </a:r>
            <a:r>
              <a:rPr lang="en-US" dirty="0" err="1"/>
              <a:t>Bardecker</a:t>
            </a:r>
            <a:r>
              <a:rPr lang="en-US" dirty="0"/>
              <a:t> is also a regular and also manages a RECON site near his home in Nevada.  On a recent event he had an unattended pre-point station knocked over by an animal.  He suspects a deer but I’m thinking it was Bigfoot. </a:t>
            </a:r>
          </a:p>
          <a:p>
            <a:r>
              <a:rPr lang="en-US" dirty="0" err="1"/>
              <a:t>Recognise</a:t>
            </a:r>
            <a:r>
              <a:rPr lang="en-US" dirty="0"/>
              <a:t> Review Team</a:t>
            </a:r>
          </a:p>
          <a:p>
            <a:r>
              <a:rPr lang="en-US" dirty="0"/>
              <a:t>Jerry </a:t>
            </a:r>
            <a:r>
              <a:rPr lang="en-US" dirty="0" err="1"/>
              <a:t>Bardecker</a:t>
            </a:r>
            <a:endParaRPr lang="en-US" dirty="0"/>
          </a:p>
          <a:p>
            <a:r>
              <a:rPr lang="en-US" dirty="0"/>
              <a:t>Ernie Iverson</a:t>
            </a:r>
          </a:p>
          <a:p>
            <a:r>
              <a:rPr lang="en-US" dirty="0"/>
              <a:t>Steve Messner</a:t>
            </a:r>
          </a:p>
          <a:p>
            <a:r>
              <a:rPr lang="en-US" dirty="0"/>
              <a:t>Tony 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C6028-280D-47B5-A7CE-2B9A4E6115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68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Large contingent – IOTA/</a:t>
            </a:r>
            <a:r>
              <a:rPr lang="en-US" sz="1200" dirty="0" err="1">
                <a:solidFill>
                  <a:schemeClr val="bg1"/>
                </a:solidFill>
              </a:rPr>
              <a:t>SwRI</a:t>
            </a:r>
            <a:r>
              <a:rPr lang="en-US" sz="1200" dirty="0">
                <a:solidFill>
                  <a:schemeClr val="bg1"/>
                </a:solidFill>
              </a:rPr>
              <a:t>/RECON/Others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Small and fast moving with uncertain path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Chord coordination by David Dunham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Tight chord spacing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JAXA Destiny+ target – Launch 2022 (</a:t>
            </a:r>
            <a:r>
              <a:rPr lang="en-US" sz="1200" dirty="0" err="1">
                <a:solidFill>
                  <a:schemeClr val="bg1"/>
                </a:solidFill>
              </a:rPr>
              <a:t>approx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C6028-280D-47B5-A7CE-2B9A4E6115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81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chord spread enabled complete profile despite significant path shift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C6028-280D-47B5-A7CE-2B9A4E6115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17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Event for observers in the NE</a:t>
            </a:r>
          </a:p>
          <a:p>
            <a:r>
              <a:rPr lang="en-US" dirty="0"/>
              <a:t>Elizabeth Warner – interesting double event – concavity?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C6028-280D-47B5-A7CE-2B9A4E6115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5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Texas (Dunham/Tobias Hwy 16 Nugent, </a:t>
            </a:r>
            <a:r>
              <a:rPr lang="en-US" dirty="0" err="1"/>
              <a:t>Frankenberger</a:t>
            </a:r>
            <a:r>
              <a:rPr lang="en-US" dirty="0"/>
              <a:t>, Stuart) and North Florida (Venable)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C6028-280D-47B5-A7CE-2B9A4E6115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88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dirty="0">
                <a:solidFill>
                  <a:srgbClr val="333333"/>
                </a:solidFill>
                <a:effectLst/>
                <a:latin typeface="&amp;quot"/>
              </a:rPr>
              <a:t>This diagram illustrates NASA/Lucy mission orbital path. The spacecraft’s path (green) is shown in a frame of reference where Jupiter remains stationary, giving the trajectory its pretzel-like shape. After launch in October 2021, Lucy has two close Earth flybys before encountering its Trojan targets. In the L4 cloud Lucy will fly by (3548)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&amp;quot"/>
              </a:rPr>
              <a:t>Eurybates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&amp;quot"/>
              </a:rPr>
              <a:t> (white) and its satellite, (15094)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&amp;quot"/>
              </a:rPr>
              <a:t>Polymele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&amp;quot"/>
              </a:rPr>
              <a:t> (pink), (11351)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&amp;quot"/>
              </a:rPr>
              <a:t>Leucus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&amp;quot"/>
              </a:rPr>
              <a:t> (red), and (21900)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&amp;quot"/>
              </a:rPr>
              <a:t>Orus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&amp;quot"/>
              </a:rPr>
              <a:t> (red) from 2027-2028. After diving past Earth again Lucy will visit the L5 cloud and encounter the (617) Patroclus-Menoetius binary (pink) in 2033. As a bonus, in 2025 on the way to the L4, Lucy flies by a small Main Belt asteroid, (52246) </a:t>
            </a:r>
            <a:r>
              <a:rPr lang="en-US" b="0" i="0" u="none" strike="noStrike" dirty="0" err="1">
                <a:solidFill>
                  <a:srgbClr val="333333"/>
                </a:solidFill>
                <a:effectLst/>
                <a:latin typeface="&amp;quot"/>
              </a:rPr>
              <a:t>Donaldjohanson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&amp;quot"/>
              </a:rPr>
              <a:t> (white), named for the discoverer of the Lucy fossil. After flying by the Patroclus-Menoetius binary in 2033, Lucy will continue cycling between the two Trojan clouds every six years.</a:t>
            </a:r>
          </a:p>
          <a:p>
            <a:pPr algn="l"/>
            <a:r>
              <a:rPr lang="en-US" b="1" i="1" u="none" strike="noStrike" dirty="0">
                <a:solidFill>
                  <a:srgbClr val="333333"/>
                </a:solidFill>
                <a:effectLst/>
                <a:latin typeface="&amp;quot"/>
              </a:rPr>
              <a:t>Credits: Southwest Research Institute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C6028-280D-47B5-A7CE-2B9A4E6115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0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7356A6E-28A7-4175-A470-2A2E21E075F2}"/>
              </a:ext>
            </a:extLst>
          </p:cNvPr>
          <p:cNvGrpSpPr/>
          <p:nvPr userDrawn="1"/>
        </p:nvGrpSpPr>
        <p:grpSpPr>
          <a:xfrm>
            <a:off x="6784975" y="3368677"/>
            <a:ext cx="6080125" cy="6080125"/>
            <a:chOff x="6784975" y="3368677"/>
            <a:chExt cx="6080125" cy="608012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C56E840-7DC1-4CDD-A785-65164F7E3077}"/>
                </a:ext>
              </a:extLst>
            </p:cNvPr>
            <p:cNvCxnSpPr/>
            <p:nvPr/>
          </p:nvCxnSpPr>
          <p:spPr>
            <a:xfrm flipH="1">
              <a:off x="6784975" y="3368677"/>
              <a:ext cx="6080125" cy="60801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186E53-F286-427F-882B-35E181DF312E}"/>
                </a:ext>
              </a:extLst>
            </p:cNvPr>
            <p:cNvCxnSpPr/>
            <p:nvPr/>
          </p:nvCxnSpPr>
          <p:spPr>
            <a:xfrm flipH="1">
              <a:off x="8521700" y="3886200"/>
              <a:ext cx="4343400" cy="43434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D26F04-E709-44A2-93FE-0168A559C98E}"/>
              </a:ext>
            </a:extLst>
          </p:cNvPr>
          <p:cNvGrpSpPr/>
          <p:nvPr userDrawn="1"/>
        </p:nvGrpSpPr>
        <p:grpSpPr>
          <a:xfrm>
            <a:off x="7931149" y="3214335"/>
            <a:ext cx="4953001" cy="5173662"/>
            <a:chOff x="7912100" y="3284538"/>
            <a:chExt cx="4953001" cy="517366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6FB99B-56D4-42CB-A551-27DC875F2910}"/>
                </a:ext>
              </a:extLst>
            </p:cNvPr>
            <p:cNvCxnSpPr/>
            <p:nvPr/>
          </p:nvCxnSpPr>
          <p:spPr>
            <a:xfrm flipH="1">
              <a:off x="8904288" y="3284538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10673AD-2ADA-44B0-BE08-6C8A2C01D4B0}"/>
                </a:ext>
              </a:extLst>
            </p:cNvPr>
            <p:cNvCxnSpPr/>
            <p:nvPr/>
          </p:nvCxnSpPr>
          <p:spPr>
            <a:xfrm flipH="1">
              <a:off x="7912100" y="35052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E6D4E4-01D7-4BA8-AF09-8E2C6C792797}"/>
                </a:ext>
              </a:extLst>
            </p:cNvPr>
            <p:cNvCxnSpPr/>
            <p:nvPr/>
          </p:nvCxnSpPr>
          <p:spPr>
            <a:xfrm flipH="1">
              <a:off x="8012114" y="3308350"/>
              <a:ext cx="4852987" cy="48529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E00370-BA51-4334-A70C-CB1FA5004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45283" y="5102366"/>
              <a:ext cx="1341880" cy="1336534"/>
            </a:xfrm>
            <a:prstGeom prst="ellipse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AAB5C94-D20C-4E39-B9D5-F56685C06C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915" y="758143"/>
            <a:ext cx="9254330" cy="53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1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AE7DDF-0791-4DA6-BAB3-5F9B5A2FA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F0A3C-7916-425F-8D36-6268CC81CB74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5C92BE-02B2-4F26-9B47-9F4EE53D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243128-7B1E-4171-92D2-9BACB253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8E38B-9E7A-45DD-9548-5A3D1BF18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38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E35D28-6692-48FA-8BFD-30C53463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D0352-6C13-443C-9751-A61340F4CCF8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8BDA37-3023-4284-A35B-BA8C4B0E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00295A-F73D-41AF-AF77-9F75F0C5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29EC2-DDC7-4F01-A359-7BAFBEF6D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008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DE46F4-F735-4DFC-9A67-8BC2584A45F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BD01E-A595-4F40-A3B3-7E8024B80916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43C113-01F1-408A-A033-222F129568E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49FBC4-30CF-48C8-BFAD-B2EF669BE3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7EC2D-0516-44E6-B016-62B94C1C77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539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6763E-6AAF-43A4-870E-7A6B4C639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D6522-B47B-45B2-9978-E4B40CDBDA08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41B98-8F45-459D-BF53-88614D37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418B-7B07-4712-9EB0-9EF59E48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588E-6A80-4B1A-B592-2396AF513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526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48D400-BC28-4D77-AACD-85BF68E9C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831C4-E386-464C-A7F7-A8DFC26B7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95A45C-59B0-46D2-A643-25A7AC5831C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50A19-7B55-4C81-AAE7-4BF02BFAF3CF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1E0DBB-11C6-4E73-B1A1-A6F5BBE7A6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AE72BB-8D75-4AFC-8204-60BDF141ED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EA1569-CE63-4EE5-99F1-227608F61F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267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8F0DD-2744-4D99-A205-214372CD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CD5E2-C302-4868-81AD-FA9031B079CA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78D38-7193-416F-8906-E43FE265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F9FAD-F97D-4860-8879-F1D93908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64ABA-ADFB-4EEF-BD8F-8409F1ED2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42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51726D-D374-4F7D-AB2C-200F73490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69574-5333-475D-9A2A-CE0BED945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863974-0048-4850-AC73-8B25A33D873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CB338-A797-4667-B62B-918B81DC25BC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750C0C-48DD-4F90-98FB-1F35404F2A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0FC38E-1EFE-4355-954D-EA4B68996B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DB1285-0CE5-475C-BA42-9C82C05CDB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042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EBD00B-39AB-449C-A8EB-330B1475E33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A46F8-9F0E-407B-9CDF-7A6BE92F787A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5A5FFF-766F-4E6B-8785-525731554D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435109-9F47-44DC-95BB-E9A9A49E43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001B8-6EBF-4AF3-98A6-84D73FDE9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80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685800"/>
            <a:ext cx="8534400" cy="3614738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2F194-C653-4525-ABA6-F81AF74F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97A85-EE2B-44FE-B96F-67043A84B428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01B4E-E1B6-4D58-B20C-DC6C4466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158C9-5414-476A-AC05-F1A4DE96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5F6BC-48BD-4CAF-B230-BA0A6660C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208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BBDA-D5AB-4C3D-95AD-DE1042F0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9FDFC-1A19-4D80-9DF7-06485C0AA65E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8A96D-CAC1-432B-8B8A-6BCBFACC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716E3-5F82-40AD-85DD-0CBD9B7C0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6032A-2F4E-4D0F-8DCC-5E41F5E36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7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4FEE283-8C2A-4970-957B-CB8BD6E0A786}"/>
              </a:ext>
            </a:extLst>
          </p:cNvPr>
          <p:cNvGrpSpPr/>
          <p:nvPr userDrawn="1"/>
        </p:nvGrpSpPr>
        <p:grpSpPr>
          <a:xfrm>
            <a:off x="7147278" y="3157538"/>
            <a:ext cx="6080126" cy="6164264"/>
            <a:chOff x="7147278" y="3157538"/>
            <a:chExt cx="6080126" cy="616426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86FB99B-56D4-42CB-A551-27DC875F2910}"/>
                </a:ext>
              </a:extLst>
            </p:cNvPr>
            <p:cNvCxnSpPr/>
            <p:nvPr/>
          </p:nvCxnSpPr>
          <p:spPr>
            <a:xfrm flipH="1">
              <a:off x="9266591" y="3157538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C56E840-7DC1-4CDD-A785-65164F7E3077}"/>
                </a:ext>
              </a:extLst>
            </p:cNvPr>
            <p:cNvCxnSpPr/>
            <p:nvPr/>
          </p:nvCxnSpPr>
          <p:spPr>
            <a:xfrm flipH="1">
              <a:off x="7147278" y="3241677"/>
              <a:ext cx="6080125" cy="60801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10673AD-2ADA-44B0-BE08-6C8A2C01D4B0}"/>
                </a:ext>
              </a:extLst>
            </p:cNvPr>
            <p:cNvCxnSpPr/>
            <p:nvPr/>
          </p:nvCxnSpPr>
          <p:spPr>
            <a:xfrm flipH="1">
              <a:off x="8274403" y="33782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E6D4E4-01D7-4BA8-AF09-8E2C6C792797}"/>
                </a:ext>
              </a:extLst>
            </p:cNvPr>
            <p:cNvCxnSpPr/>
            <p:nvPr/>
          </p:nvCxnSpPr>
          <p:spPr>
            <a:xfrm flipH="1">
              <a:off x="8374417" y="3181350"/>
              <a:ext cx="4852987" cy="48529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186E53-F286-427F-882B-35E181DF312E}"/>
                </a:ext>
              </a:extLst>
            </p:cNvPr>
            <p:cNvCxnSpPr/>
            <p:nvPr/>
          </p:nvCxnSpPr>
          <p:spPr>
            <a:xfrm flipH="1">
              <a:off x="8884003" y="3759200"/>
              <a:ext cx="4343400" cy="43434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E00370-BA51-4334-A70C-CB1FA5004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45283" y="5102366"/>
              <a:ext cx="1341880" cy="1336534"/>
            </a:xfrm>
            <a:prstGeom prst="ellipse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BF1DF61-CA33-45F2-BB0E-6F45A4D983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3329" y="920750"/>
            <a:ext cx="52197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8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70F20-5F6A-401C-B107-F0C6859A6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15C044-BDB9-40EB-AC54-CE980EEC0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C0DBD-BF3F-456B-9D62-9ACE488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B9DC3-416D-4BFB-8E1A-9ECC2C9A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18A70-6FEF-41A0-9828-762EE9A5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4900-BB59-4225-98A4-3B5DEF9D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B802D-0633-4B45-A5A2-1451BC731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3D02C-CD18-41A7-83FD-120C38CB4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36575-6903-490B-AE11-0780182A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3C764-9E0F-431F-B206-6FEE62CC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82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C8847-1F89-4E62-BFBD-482D9931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D6509-E39B-4C14-9AE5-DCEA9D8FC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E1246-5A32-476A-90E7-3C437CB4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9C5A3-6F4F-4F0A-9955-14A42DBE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9C0AC-CA2A-482B-9C38-6088AECC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0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3EFE-51C9-43CD-966C-A1AC3D363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8C2D9-6923-4798-B0CD-7A0FF2C53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2B666D-9682-401E-8196-E39DB3BA0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A0577-15BB-4EEA-BEBC-906C85DF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21B0D-8163-4550-9711-C0029166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208C-6BC5-4AD3-AF0D-C78D4AE5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47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60AD-1E65-4EA5-A366-803CFA82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712F0-0176-475A-8F2C-CE5C0100F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E61CD-962E-4051-B388-6CAF17F62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9AE414-E40A-46F6-BD42-BE09A7EB4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72DA93-3FBD-42BB-B096-1D59B5181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27B51-325C-4C89-9720-FB4A843A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330B86-7729-450D-8C71-28AF1565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53F73-FCC7-4C15-A7EC-33EA30CA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96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B45C-DE3C-429F-B641-E5397A85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EE458-525A-4010-B4F1-EFE48DC56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DBE59-4F30-492F-90EC-9C6A8DB5D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ACC76-7C35-4412-B7B3-2FEE5D82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45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7D312-5B7E-490E-AB78-D9943930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404F8B-253C-46CA-8A41-2CF6C3FC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C3816-85A1-466E-9265-00D8D80E7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2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FA12-E03B-42BE-AC84-EDEF020B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619E6-B7CE-4D3C-A353-1C2589F28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631D8-AB2A-4922-815D-DEA6DDC28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65E75-0EFA-4169-8AE9-2AA53394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0C1EA-0877-4D35-B152-C581B8F0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32312-A0EB-4D68-95F4-3C9818D7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45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9F26-F9B7-48BE-A6B2-F480FED0B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2AE61-8D33-4038-BE1C-ABC387D2F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EC869-070F-4DC0-A107-F241AEF71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3DA6B-407B-4278-9DC8-AFEA7581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38882-05CD-48D2-9A41-5B93CC7B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6F15A-52BC-41A3-A156-7BB0175AE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33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4B8D-BF91-41AA-B89B-BD357023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E9D6F-C6F9-443A-9B98-4438CDFE3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B2AE1-D2C0-4AC3-BF82-5D46126D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4D7EE-D9DA-4FDF-A6D6-DB8ED1AC2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C04CE-1775-468F-B980-B68B8B72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9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BCA027-8084-43F3-97EA-9D236B978E5B}"/>
              </a:ext>
            </a:extLst>
          </p:cNvPr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A61644-33E2-4E7B-8592-82EF7FC66F8B}"/>
              </a:ext>
            </a:extLst>
          </p:cNvPr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85688C-8943-480C-8C46-1488376634C8}"/>
              </a:ext>
            </a:extLst>
          </p:cNvPr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F15822-7D1D-4DB6-B314-CB3F2A356772}"/>
              </a:ext>
            </a:extLst>
          </p:cNvPr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414853-6A23-4A07-8C05-A0888635AC01}"/>
              </a:ext>
            </a:extLst>
          </p:cNvPr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C0962A4-452A-4F5B-B25D-699D960F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678BA-73B7-4791-8D16-989AAEF11DCF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BAB7A9D-CE87-49E3-B7D2-93A84EC9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220725-3CDB-42A1-A1B1-96B82944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000388-72F2-4813-934C-E506F8E39B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758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2918B8-96F3-4CDC-8289-73D712725A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32B8A-8CC7-4A1F-B32B-25D99A632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2E15B-66B9-457F-8E97-AED46C0F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10F3F-6F46-4CC3-B83D-BB11B2010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B275-791E-4B24-BB14-1215087A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46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DF215-2693-486E-B34C-CFB07630C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BA78D-064B-4323-9D9A-83DC8843B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A6ED9-AB0F-46AA-B65B-3CDDB188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C2C92-0CDB-4BE2-9109-8D1679C7E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01A2C-6040-424E-A24E-64727F4A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39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8CA0-A020-4F51-8180-ACB7DCB4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F1D2E-5254-424C-9573-1901B3999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99F7B-E58B-4275-A2A9-4B97FD29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D6DD6-AF26-4D21-9809-9CFC7CBD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3ADB5-3FCF-4DDC-BEFF-DFEC9D3E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22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3CEA-3BBA-4B70-B02A-914E1A9A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6F56E-DA3C-40BA-9E15-5A05E5D52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F5E90-036D-4F25-92DC-A168E40A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C0E61-F6BD-44E3-BB7C-FA241BCA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19DA3-8AB5-43E2-844D-1696BF21C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34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846C5-7BD0-4220-A88F-C43E4BD5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A935D-8400-4D53-9E34-C46F314A1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419A6-0290-449F-A21F-7ACEDE16C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D4BF0-6A23-4B84-B5FE-AB3F8FFD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A759F-6F98-46A3-85F9-F35A895B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24EA6-A822-4E8A-BE0C-2B449E02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77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0B96-6EE1-4A64-9F9D-F410F742E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160B5-F5C8-4A0A-B70C-D3726B68E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FF1D80-1770-4B10-81B3-21884CEEB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CCB0C-9B06-4BD9-A6CC-D1D6E71AE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CB229-9DD8-4C9C-8C7C-5852688FFC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C9FCB-079C-4A26-B2B0-AB259378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E182F2-00B7-4F9D-8E4D-2F75AA6B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AF9245-C7BF-4AF1-9CB9-2516AC038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36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B9F4-E518-4F3F-9547-BDB598D8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DC771-2657-40E7-82FD-ACC04986C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1B938-4907-4CD5-A936-05126584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21D16-81D8-425B-869D-411329F8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16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78BF8-8093-4832-B645-23E3B119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3D74B-8EE6-455A-8937-ECB4346E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9B231-4E39-462E-82FB-754EFED7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38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0809-7862-43A6-A48A-EE5B5433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B504E-B9A8-4A6C-BBE9-535FDE2DA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F1AB-4ADB-4A6D-90E9-23D6A7F14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C65F3-695C-41F6-A5B9-654A122A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E31CC-E0B3-4DA7-867A-65A6CCB61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1EB70-C375-4081-9A16-2E1475DD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61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8385A-4FD0-4F38-AAC7-95D309C3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FBC648-2BF1-45C8-88F6-AF0226DDA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FA7F5-BAB7-46B2-B93F-A36846075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E699A-41B0-4998-9781-F3440186F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060F3-21D9-4A44-84FE-90800A4F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3EBA8-BD85-46C2-9EAD-8163A49E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36147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C7F66-55D6-4DEF-954F-8C233980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B79B4-669B-477E-B212-F818FE6D84D2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9F5CE-ACBB-4C14-905A-C7983669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7BABA-39F1-4666-9FB8-2A1EEA4F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EF15-C1E3-4127-A1FC-5D64C0230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954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3AA6-5C9B-4C7C-94C8-537C077B2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7BFFB-AC8F-4390-B26B-55E74720F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C780B-1D18-4AF1-B5FC-03CFFFB6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AD766-47D4-4F42-ABC3-08E84CFE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DF3B7-9204-4388-9C79-A2167A37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07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49C92B-E8BF-4A52-8E6F-407B2C658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C9BCB-0EA4-4157-8D06-B92DEFEE2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5E755-2023-4AB0-8AC4-30C940B1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01481-7B91-453B-9195-68A2E528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38A3B-C011-415D-A7A1-42EA8837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78AB3-6F92-42D4-99A9-6393C5D13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DD8D3-96D9-426B-918D-0B15354AB8CE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9E7AF-CEC8-45AC-9E01-2BFE3A17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2833A-90A1-42EB-BA6D-C64441CD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E85C0-73BC-4E17-821F-7770C1C37F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67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A00ED1-85ED-4170-AECF-D1D2F4B4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EC663-297B-47D8-B850-630CFC116106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20EC65-9FD0-42EB-9D4A-9C552F9D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47DC7C-999C-450E-A85A-4A00B23F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D2A62-4D93-4705-A739-D9EC68AB3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98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16E1481-D20D-4560-BF21-B363C3E7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52AB5-64E9-4F52-9F78-A81E9303DDCD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50076A6-9DFC-464D-BEE9-E70079440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D66F77-F0C3-4FAB-AFDB-6D7C5C11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DA30D-D850-4E66-91EC-9D5243E1E7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40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CB1F7-A70A-48DF-B247-BF060A1AD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F7C8A-B446-4155-BA0A-9076571B31DA}" type="datetimeFigureOut">
              <a:rPr lang="en-US"/>
              <a:pPr>
                <a:defRPr/>
              </a:pPr>
              <a:t>7/25/2020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0D9B6E-C6B2-499D-AF43-DCD77D7C6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32643E-BED7-4538-B791-E871BAFE8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31BA0-8CE0-495A-9101-5772AD713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51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26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EBB0F3BD-BB0C-4053-B766-067898F149C2}"/>
              </a:ext>
            </a:extLst>
          </p:cNvPr>
          <p:cNvGrpSpPr>
            <a:grpSpLocks/>
          </p:cNvGrpSpPr>
          <p:nvPr/>
        </p:nvGrpSpPr>
        <p:grpSpPr bwMode="auto">
          <a:xfrm>
            <a:off x="9207500" y="2963865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8A3F18-138E-453F-B626-00E2C6D55235}"/>
                </a:ext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7359C64-3AEE-4CB4-BC76-25E7DBB992B6}"/>
                </a:ext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8D9AA1-A625-406D-B270-0166361A88B6}"/>
                </a:ext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353976-FB2C-447D-ABD2-24A6BFEA29A8}"/>
                </a:ext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126F92-ECD0-408F-9C54-C9BEFF0F128B}"/>
                </a:ext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22A4C4-9777-489A-8AFD-1F7F546C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56935"/>
            <a:ext cx="8534400" cy="146404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2020 IOTA Annual Meeting</a:t>
            </a:r>
            <a:br>
              <a:rPr lang="en-US" dirty="0"/>
            </a:b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C561E5D-DCF1-42BD-B130-6739AC37E6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1866207"/>
            <a:ext cx="8545513" cy="406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2019 Observation Statistics/Trends</a:t>
            </a:r>
          </a:p>
          <a:p>
            <a:pPr lvl="0"/>
            <a:r>
              <a:rPr lang="en-US" altLang="en-US" dirty="0"/>
              <a:t>2019 Busy Observers</a:t>
            </a:r>
          </a:p>
          <a:p>
            <a:pPr lvl="0"/>
            <a:r>
              <a:rPr lang="en-US" altLang="en-US" dirty="0"/>
              <a:t>2019 Interesting Occultations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FE3B6-9A7B-4457-8675-6F80676B6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6172202"/>
            <a:ext cx="755491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1CBB9F-1935-48E8-8043-0FC8149D3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05073" y="5276363"/>
            <a:ext cx="1341880" cy="1336534"/>
          </a:xfrm>
          <a:prstGeom prst="ellipse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15" r:id="rId2"/>
  </p:sldLayoutIdLst>
  <p:txStyles>
    <p:titleStyle>
      <a:lvl1pPr algn="l" defTabSz="457189" rtl="0" eaLnBrk="0" fontAlgn="base" hangingPunct="0">
        <a:spcBef>
          <a:spcPct val="0"/>
        </a:spcBef>
        <a:spcAft>
          <a:spcPct val="0"/>
        </a:spcAft>
        <a:defRPr sz="3600" b="1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2pPr>
      <a:lvl3pPr algn="l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3pPr>
      <a:lvl4pPr algn="l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4pPr>
      <a:lvl5pPr algn="l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b="1" kern="1200">
          <a:solidFill>
            <a:srgbClr val="0F496F"/>
          </a:solidFill>
          <a:latin typeface="+mn-lt"/>
          <a:ea typeface="+mn-ea"/>
          <a:cs typeface="+mn-cs"/>
        </a:defRPr>
      </a:lvl1pPr>
      <a:lvl2pPr marL="457188" indent="0" algn="l" defTabSz="457189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None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914377" indent="0" algn="l" defTabSz="457189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None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371566" indent="0" algn="l" defTabSz="457189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None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1828755" indent="0" algn="l" defTabSz="457189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None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31250A4-EEED-4011-88CE-A84FDE77F686}"/>
              </a:ext>
            </a:extLst>
          </p:cNvPr>
          <p:cNvGrpSpPr/>
          <p:nvPr userDrawn="1"/>
        </p:nvGrpSpPr>
        <p:grpSpPr>
          <a:xfrm>
            <a:off x="8966200" y="3251200"/>
            <a:ext cx="3854894" cy="4391853"/>
            <a:chOff x="8966200" y="3251200"/>
            <a:chExt cx="3854894" cy="439185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EBA7909-BE23-4C49-B5F7-EFF2285B616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966200" y="3251200"/>
              <a:ext cx="3386667" cy="38782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27FFBB7-20CA-4895-BC76-312159F396B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471009" y="3712303"/>
              <a:ext cx="2721095" cy="31388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DC7556-02A7-438F-B048-5C6ACD125CA8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9737737" y="3990611"/>
              <a:ext cx="2706764" cy="3091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E30283C-F2A0-4E08-823C-9861000B2752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9783235" y="4115469"/>
              <a:ext cx="2706764" cy="3091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B45934-0A46-4B4D-B44C-06544B3B2495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9893921" y="4271562"/>
              <a:ext cx="2706764" cy="3091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336048A-9074-4169-BCCB-EC41463CB981}"/>
                </a:ext>
              </a:extLst>
            </p:cNvPr>
            <p:cNvCxnSpPr>
              <a:cxnSpLocks/>
            </p:cNvCxnSpPr>
            <p:nvPr userDrawn="1"/>
          </p:nvCxnSpPr>
          <p:spPr bwMode="auto">
            <a:xfrm flipH="1">
              <a:off x="10114330" y="4551978"/>
              <a:ext cx="2706764" cy="3091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AC4706-5DA8-4DFA-AED6-502B7B5F7C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10378623" y="5011384"/>
              <a:ext cx="1341880" cy="133653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122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C6E60-AB12-4A2F-9BFB-7EBC253F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095D2-BEAA-4040-B98B-8929398DB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8B476-7FFB-48F7-B500-D663E6D00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66021-3284-4AE6-A399-239815C71F34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31833-1B47-435C-8A04-F67996F7F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72914-E982-455F-9EBD-B3CADFE2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A7F74-7276-455B-BC4E-CC11DBC8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3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F4021E-A16D-47EC-8E8A-9DC49815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27032-F3D2-4897-A7D0-10F97129C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A65C7-512B-4A12-ADE7-96BC6E1FC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3C9B9-D761-47BA-96E9-E643CB4E212A}" type="datetimeFigureOut">
              <a:rPr lang="en-US" smtClean="0"/>
              <a:t>7/25/2020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4F11-5DCC-4CAF-83A7-F932FEA8A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16683-1361-4EB3-AF34-E76B95F77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ABFB5-490C-4D66-922D-BCA393B4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4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01F45A-8336-4505-B15D-8C75FB6F95EB}"/>
              </a:ext>
            </a:extLst>
          </p:cNvPr>
          <p:cNvSpPr txBox="1"/>
          <p:nvPr/>
        </p:nvSpPr>
        <p:spPr>
          <a:xfrm>
            <a:off x="844062" y="430823"/>
            <a:ext cx="971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2020 IOTA North America Annual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77CC1-D9C6-4934-B0D8-50D1925E15D5}"/>
              </a:ext>
            </a:extLst>
          </p:cNvPr>
          <p:cNvSpPr txBox="1"/>
          <p:nvPr/>
        </p:nvSpPr>
        <p:spPr>
          <a:xfrm>
            <a:off x="1002322" y="1820008"/>
            <a:ext cx="9373577" cy="269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IOTA N/A Statistics – 3 year trends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“Busy Observer” list – Top 10 for 2019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Review - Interesting North American Occultations for 2019</a:t>
            </a:r>
          </a:p>
        </p:txBody>
      </p:sp>
    </p:spTree>
    <p:extLst>
      <p:ext uri="{BB962C8B-B14F-4D97-AF65-F5344CB8AC3E}">
        <p14:creationId xmlns:p14="http://schemas.microsoft.com/office/powerpoint/2010/main" val="239122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B57E34-53EC-4298-B07B-B3F846559D42}"/>
              </a:ext>
            </a:extLst>
          </p:cNvPr>
          <p:cNvSpPr txBox="1"/>
          <p:nvPr/>
        </p:nvSpPr>
        <p:spPr>
          <a:xfrm>
            <a:off x="308295" y="51615"/>
            <a:ext cx="6421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07/15/2019 (</a:t>
            </a:r>
            <a:r>
              <a:rPr lang="en-US" sz="2000" b="1" dirty="0">
                <a:solidFill>
                  <a:srgbClr val="FFFF00"/>
                </a:solidFill>
              </a:rPr>
              <a:t>18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Melpomene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A3053-DB84-4BB6-82A6-A07279B9F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07" y="597302"/>
            <a:ext cx="8138911" cy="6028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3BBA4-40EC-4742-A3D9-5F15DC813326}"/>
              </a:ext>
            </a:extLst>
          </p:cNvPr>
          <p:cNvSpPr txBox="1"/>
          <p:nvPr/>
        </p:nvSpPr>
        <p:spPr>
          <a:xfrm>
            <a:off x="8833607" y="588510"/>
            <a:ext cx="294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9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4-</a:t>
            </a:r>
          </a:p>
        </p:txBody>
      </p:sp>
    </p:spTree>
    <p:extLst>
      <p:ext uri="{BB962C8B-B14F-4D97-AF65-F5344CB8AC3E}">
        <p14:creationId xmlns:p14="http://schemas.microsoft.com/office/powerpoint/2010/main" val="2724756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BCFA7D-1C33-4DA6-BAB4-4D3A507E303B}"/>
              </a:ext>
            </a:extLst>
          </p:cNvPr>
          <p:cNvSpPr txBox="1"/>
          <p:nvPr/>
        </p:nvSpPr>
        <p:spPr>
          <a:xfrm>
            <a:off x="323459" y="226574"/>
            <a:ext cx="6421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10/15/2019 (144)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Vibilia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6F021-10FB-4C2C-8C66-790828506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344"/>
            <a:ext cx="7920249" cy="5867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6B392D-903B-473E-B082-08A903C54616}"/>
              </a:ext>
            </a:extLst>
          </p:cNvPr>
          <p:cNvSpPr txBox="1"/>
          <p:nvPr/>
        </p:nvSpPr>
        <p:spPr>
          <a:xfrm>
            <a:off x="8405769" y="855677"/>
            <a:ext cx="2768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One double+ chord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00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3D0113-D504-4BA6-9463-528AC0E9F214}"/>
              </a:ext>
            </a:extLst>
          </p:cNvPr>
          <p:cNvSpPr txBox="1"/>
          <p:nvPr/>
        </p:nvSpPr>
        <p:spPr>
          <a:xfrm>
            <a:off x="165683" y="328452"/>
            <a:ext cx="6421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12/07/2019 (</a:t>
            </a:r>
            <a:r>
              <a:rPr lang="en-US" sz="2000" b="1" dirty="0">
                <a:solidFill>
                  <a:srgbClr val="FFFF00"/>
                </a:solidFill>
              </a:rPr>
              <a:t>55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Pandora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00071-596A-48C2-8FC8-CA9CC5F5A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898"/>
            <a:ext cx="8041605" cy="5884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D8259-4A83-4CF1-AF06-E20CB79A495E}"/>
              </a:ext>
            </a:extLst>
          </p:cNvPr>
          <p:cNvSpPr txBox="1"/>
          <p:nvPr/>
        </p:nvSpPr>
        <p:spPr>
          <a:xfrm>
            <a:off x="8405769" y="855677"/>
            <a:ext cx="2768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14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10+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5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7231D-6599-4936-9307-2B3C10287915}"/>
              </a:ext>
            </a:extLst>
          </p:cNvPr>
          <p:cNvSpPr txBox="1"/>
          <p:nvPr/>
        </p:nvSpPr>
        <p:spPr>
          <a:xfrm>
            <a:off x="0" y="135505"/>
            <a:ext cx="6421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12/29/2019 (53)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Leucus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99EB2-87FA-4813-99F8-4165C37B4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83" y="728562"/>
            <a:ext cx="8207152" cy="5918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7D4C8F-A151-491F-B3BA-16832AF93B9A}"/>
              </a:ext>
            </a:extLst>
          </p:cNvPr>
          <p:cNvSpPr txBox="1"/>
          <p:nvPr/>
        </p:nvSpPr>
        <p:spPr>
          <a:xfrm>
            <a:off x="8623883" y="728562"/>
            <a:ext cx="3402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12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9+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One of the targets for NASA/Lucy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Launch 10/2021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8 total asteroids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7 Trojan and 1 MB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1E674-BBC4-42D7-B036-2824C7E2E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057" y="135504"/>
            <a:ext cx="4004212" cy="31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DEAA3F-5DD7-4583-A971-01FDEACD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84"/>
            <a:ext cx="7937500" cy="5850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ABB7C-1167-427A-AD80-5D6DB24FA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15" y="-38617"/>
            <a:ext cx="6376782" cy="368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FDCF68-FDAD-40C2-8FA6-8E42DA3D55A5}"/>
              </a:ext>
            </a:extLst>
          </p:cNvPr>
          <p:cNvSpPr txBox="1"/>
          <p:nvPr/>
        </p:nvSpPr>
        <p:spPr>
          <a:xfrm>
            <a:off x="301625" y="199217"/>
            <a:ext cx="641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</a:rPr>
              <a:t>08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/28/2019 (</a:t>
            </a:r>
            <a:r>
              <a:rPr lang="en-US" sz="2000" b="1" dirty="0">
                <a:solidFill>
                  <a:srgbClr val="FFFF00"/>
                </a:solidFill>
              </a:rPr>
              <a:t>624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Hektor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International Event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4317A-01CD-4E09-AAC6-F6B4782D2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994" y="3429000"/>
            <a:ext cx="4231006" cy="33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6EAD3-8466-47C3-8540-8AF806F1AABD}"/>
              </a:ext>
            </a:extLst>
          </p:cNvPr>
          <p:cNvSpPr txBox="1"/>
          <p:nvPr/>
        </p:nvSpPr>
        <p:spPr>
          <a:xfrm>
            <a:off x="1930400" y="1511300"/>
            <a:ext cx="7607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Thank You!!</a:t>
            </a:r>
          </a:p>
          <a:p>
            <a:pPr algn="ctr"/>
            <a:endParaRPr lang="en-US" sz="4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4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Keep up the good work!!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9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B3764-0446-466A-8A48-71464F8D0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42" y="871388"/>
            <a:ext cx="8824913" cy="51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08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D0AFE2-0EA6-4F50-8F0C-53269ACA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283" y="5102366"/>
            <a:ext cx="1341880" cy="1336535"/>
          </a:xfrm>
          <a:prstGeom prst="ellipse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FFA41C-8307-4F5F-BE97-6D9717F06DF4}"/>
              </a:ext>
            </a:extLst>
          </p:cNvPr>
          <p:cNvSpPr txBox="1"/>
          <p:nvPr/>
        </p:nvSpPr>
        <p:spPr>
          <a:xfrm>
            <a:off x="1230489" y="711200"/>
            <a:ext cx="931333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2019 Interesting Observations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b="1" dirty="0">
                <a:solidFill>
                  <a:schemeClr val="bg1"/>
                </a:solidFill>
              </a:rPr>
              <a:t>07/29 (3200) Phaethon</a:t>
            </a:r>
          </a:p>
          <a:p>
            <a:r>
              <a:rPr lang="en-US" b="1" dirty="0">
                <a:solidFill>
                  <a:schemeClr val="bg1"/>
                </a:solidFill>
              </a:rPr>
              <a:t>	09/29 (3200) Phaethon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10/24 (16) Psyche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01/20 (527) </a:t>
            </a:r>
            <a:r>
              <a:rPr lang="en-US" b="1" dirty="0" err="1">
                <a:solidFill>
                  <a:schemeClr val="bg1"/>
                </a:solidFill>
              </a:rPr>
              <a:t>Euryanthe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07/16 (18) Melpomene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10/15 (144) </a:t>
            </a:r>
            <a:r>
              <a:rPr lang="en-US" b="1" dirty="0" err="1">
                <a:solidFill>
                  <a:schemeClr val="bg1"/>
                </a:solidFill>
              </a:rPr>
              <a:t>Vibilia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12/07 (55) Pandora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12/29 (53) </a:t>
            </a:r>
            <a:r>
              <a:rPr lang="en-US" b="1" dirty="0" err="1">
                <a:solidFill>
                  <a:schemeClr val="bg1"/>
                </a:solidFill>
              </a:rPr>
              <a:t>Leucus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08/28 (624) </a:t>
            </a:r>
            <a:r>
              <a:rPr lang="en-US" b="1" dirty="0" err="1">
                <a:solidFill>
                  <a:schemeClr val="bg1"/>
                </a:solidFill>
              </a:rPr>
              <a:t>Hektor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07902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BABA2-45D6-412B-8D99-B5000C5D5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725" y="2070452"/>
            <a:ext cx="6534150" cy="4591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566E9-A3F3-4C51-BDB2-87583A92FE48}"/>
              </a:ext>
            </a:extLst>
          </p:cNvPr>
          <p:cNvSpPr txBox="1"/>
          <p:nvPr/>
        </p:nvSpPr>
        <p:spPr>
          <a:xfrm>
            <a:off x="406400" y="316089"/>
            <a:ext cx="115711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07/29/2019 (3200) Phaethon – “aka The Rock Comet” Parent of Geminids meteor shower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Large contingent – IOTA/</a:t>
            </a:r>
            <a:r>
              <a:rPr lang="en-US" sz="1600" dirty="0" err="1">
                <a:solidFill>
                  <a:schemeClr val="bg1"/>
                </a:solidFill>
              </a:rPr>
              <a:t>SwRI</a:t>
            </a:r>
            <a:r>
              <a:rPr lang="en-US" sz="1600" dirty="0">
                <a:solidFill>
                  <a:schemeClr val="bg1"/>
                </a:solidFill>
              </a:rPr>
              <a:t>/RECON/Others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Small and fast moving with uncertain path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Chord coordination by David Dunham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Tight chord spacing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JAXA Destiny+ target – Launch 2022 (</a:t>
            </a:r>
            <a:r>
              <a:rPr lang="en-US" sz="1600" dirty="0" err="1">
                <a:solidFill>
                  <a:schemeClr val="bg1"/>
                </a:solidFill>
              </a:rPr>
              <a:t>approx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BC16A-32F7-4423-830D-FA1433085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1" y="2963333"/>
            <a:ext cx="2286000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5BDF43-225D-494D-9279-5414319000ED}"/>
              </a:ext>
            </a:extLst>
          </p:cNvPr>
          <p:cNvSpPr txBox="1"/>
          <p:nvPr/>
        </p:nvSpPr>
        <p:spPr>
          <a:xfrm>
            <a:off x="9370503" y="2070452"/>
            <a:ext cx="2449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52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46-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5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BE334E-E906-49DC-B41E-716D920B82C0}"/>
              </a:ext>
            </a:extLst>
          </p:cNvPr>
          <p:cNvSpPr txBox="1"/>
          <p:nvPr/>
        </p:nvSpPr>
        <p:spPr>
          <a:xfrm>
            <a:off x="287866" y="348524"/>
            <a:ext cx="11463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09/29/2019 (3200) Phaethon – “aka The Rock Comet” Parent of Geminids meteor shower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342260-164A-43B1-AA58-EF581AACA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177" y="1119006"/>
            <a:ext cx="7226539" cy="5338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1DFC2-283D-44F7-8FFE-4770B10EEF52}"/>
              </a:ext>
            </a:extLst>
          </p:cNvPr>
          <p:cNvSpPr txBox="1"/>
          <p:nvPr/>
        </p:nvSpPr>
        <p:spPr>
          <a:xfrm>
            <a:off x="9513116" y="1119006"/>
            <a:ext cx="2449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8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7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705AB8-780D-4429-B37E-88DEDF22060D}"/>
              </a:ext>
            </a:extLst>
          </p:cNvPr>
          <p:cNvSpPr txBox="1"/>
          <p:nvPr/>
        </p:nvSpPr>
        <p:spPr>
          <a:xfrm>
            <a:off x="333022" y="325946"/>
            <a:ext cx="11610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10/24/2019 (16) Psyche – 15 Chords/15 Positives – excellent 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562B9-0CF1-4EC4-98D9-4E3F2608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8" y="726056"/>
            <a:ext cx="8080872" cy="5932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D7C73-6F30-40E4-BB58-02BCEFEE5964}"/>
              </a:ext>
            </a:extLst>
          </p:cNvPr>
          <p:cNvSpPr txBox="1"/>
          <p:nvPr/>
        </p:nvSpPr>
        <p:spPr>
          <a:xfrm>
            <a:off x="8649050" y="726056"/>
            <a:ext cx="2449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15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15+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0-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78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779B8-0243-40AE-BBC8-5F1DE72BB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844862"/>
            <a:ext cx="8071556" cy="5687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597C39-3790-4673-88F9-5DAFA2A9054A}"/>
              </a:ext>
            </a:extLst>
          </p:cNvPr>
          <p:cNvSpPr txBox="1"/>
          <p:nvPr/>
        </p:nvSpPr>
        <p:spPr>
          <a:xfrm>
            <a:off x="333022" y="325946"/>
            <a:ext cx="11610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10/24/2019 (16) Psyche – 15 Chords/15 Positives – excellent 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2C612-A8AE-40DB-BF1D-BCB0F32643AD}"/>
              </a:ext>
            </a:extLst>
          </p:cNvPr>
          <p:cNvSpPr txBox="1"/>
          <p:nvPr/>
        </p:nvSpPr>
        <p:spPr>
          <a:xfrm>
            <a:off x="8649050" y="844862"/>
            <a:ext cx="2449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15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15+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0-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69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2E5DB3-9DB4-4437-818C-9BAA90DB8EF9}"/>
              </a:ext>
            </a:extLst>
          </p:cNvPr>
          <p:cNvSpPr txBox="1"/>
          <p:nvPr/>
        </p:nvSpPr>
        <p:spPr>
          <a:xfrm>
            <a:off x="209725" y="419901"/>
            <a:ext cx="114866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01/20/2019 (527) </a:t>
            </a:r>
            <a:r>
              <a:rPr lang="en-US" sz="2000" b="1" dirty="0" err="1">
                <a:solidFill>
                  <a:srgbClr val="FFFF00"/>
                </a:solidFill>
              </a:rPr>
              <a:t>Euryanthe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1CED3-899F-4468-83A8-ADE9147B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27" y="317312"/>
            <a:ext cx="5368148" cy="3552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AF61A-B9E6-47E1-B407-B5084D82E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5" y="1322710"/>
            <a:ext cx="7319045" cy="5431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8632E-1F36-4F96-9481-CE79817A080C}"/>
              </a:ext>
            </a:extLst>
          </p:cNvPr>
          <p:cNvSpPr txBox="1"/>
          <p:nvPr/>
        </p:nvSpPr>
        <p:spPr>
          <a:xfrm>
            <a:off x="7877262" y="4144161"/>
            <a:ext cx="1904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13 Chords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7-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9976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1324</TotalTime>
  <Words>789</Words>
  <Application>Microsoft Office PowerPoint</Application>
  <PresentationFormat>Widescreen</PresentationFormat>
  <Paragraphs>100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&amp;quot</vt:lpstr>
      <vt:lpstr>Arial</vt:lpstr>
      <vt:lpstr>Calibri</vt:lpstr>
      <vt:lpstr>Calibri Light</vt:lpstr>
      <vt:lpstr>Century Gothic</vt:lpstr>
      <vt:lpstr>Wingdings 3</vt:lpstr>
      <vt:lpstr>Slice</vt:lpstr>
      <vt:lpstr>1_Slice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– 2019 Annual Meeting</dc:title>
  <dc:creator>default user</dc:creator>
  <cp:lastModifiedBy>default user</cp:lastModifiedBy>
  <cp:revision>54</cp:revision>
  <dcterms:created xsi:type="dcterms:W3CDTF">2019-09-16T19:53:15Z</dcterms:created>
  <dcterms:modified xsi:type="dcterms:W3CDTF">2020-07-25T19:07:39Z</dcterms:modified>
</cp:coreProperties>
</file>